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4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rek-ali20/Space-X-Falcon-9-First-Stage-Land-Data-wrangling-ing-Prediction/blob/main/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rek-ali20/Launch-Sites-Locations-Analysis-with-Foliu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cognitiveclass.ai/v2/tools/jupyterlab?ulid=ulid-2563c3f548aca5a9774a3c5b1b4ed8e4809b5c0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launch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rek-ali20/SpaceX-Falcon-9-first-stage-Landing-Prediction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Tarek Ali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16,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Initially some Exploratory Data Analysis (EDA) was performed on the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 summaries launches per site, occurrences of each orbit and occurrences of mission outcome per orbit type were calculated.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the landing outcome label was created from Outcome column</a:t>
            </a:r>
          </a:p>
          <a:p>
            <a:r>
              <a:rPr lang="en-US" dirty="0"/>
              <a:t>Source code: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https://github.com/tarek-ali20/Space-X-Falcon-9-First-Stage-Land-Data-wrangling-ing-Prediction/blob/main/spacex-Data%20wrangling.ipynb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9665"/>
            <a:ext cx="9745589" cy="46972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To explore data, scatterplots and </a:t>
            </a:r>
            <a:r>
              <a:rPr lang="en-US" dirty="0" err="1"/>
              <a:t>barplots</a:t>
            </a:r>
            <a:r>
              <a:rPr lang="en-US" dirty="0"/>
              <a:t> were used to visualize the relationship between pair of features:</a:t>
            </a:r>
          </a:p>
          <a:p>
            <a:pPr lvl="1"/>
            <a:r>
              <a:rPr lang="en-US" dirty="0"/>
              <a:t> Payload Mass X Flight Number, Launch Site X Flight Number, Launch Site X Payload Mass, Orbit and Flight Number, Payload and Orbit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63C34-32E4-9384-ACB7-CBBF667F4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181782"/>
            <a:ext cx="10515600" cy="1990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0B9C14-C8A4-5FAE-6941-3F27435E00BE}"/>
              </a:ext>
            </a:extLst>
          </p:cNvPr>
          <p:cNvSpPr txBox="1"/>
          <p:nvPr/>
        </p:nvSpPr>
        <p:spPr>
          <a:xfrm>
            <a:off x="770009" y="5494225"/>
            <a:ext cx="10369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Code : https://github.com/tarek-ali20/SpaceX-Falcon-9-First-Stage-LandinExploring-and-Preparing-Datag-Prediction-/blob/main/eda-dataviz.ipynb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6378" y="1313411"/>
            <a:ext cx="12075622" cy="484450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The following SQL queries were performed:</a:t>
            </a:r>
          </a:p>
          <a:p>
            <a:pPr marL="0" indent="0">
              <a:buNone/>
            </a:pPr>
            <a:r>
              <a:rPr lang="en-US" dirty="0"/>
              <a:t>• Names of the unique launch sites in the space mission;</a:t>
            </a:r>
          </a:p>
          <a:p>
            <a:pPr marL="0" indent="0">
              <a:buNone/>
            </a:pPr>
            <a:r>
              <a:rPr lang="en-US" dirty="0"/>
              <a:t>• Top 5 launch sites whose name begin with the string 'CCA’;</a:t>
            </a:r>
          </a:p>
          <a:p>
            <a:pPr marL="0" indent="0">
              <a:buNone/>
            </a:pPr>
            <a:r>
              <a:rPr lang="en-US" dirty="0"/>
              <a:t>• Total payload mass carried by boosters launched by NASA (CRS);</a:t>
            </a:r>
          </a:p>
          <a:p>
            <a:pPr marL="0" indent="0">
              <a:buNone/>
            </a:pPr>
            <a:r>
              <a:rPr lang="en-US" dirty="0"/>
              <a:t>• Average payload mass carried by booster version F9 v1.1;</a:t>
            </a:r>
          </a:p>
          <a:p>
            <a:pPr marL="0" indent="0">
              <a:buNone/>
            </a:pPr>
            <a:r>
              <a:rPr lang="en-US" dirty="0"/>
              <a:t>• Date when the first successful landing outcome in ground pad was achieved;</a:t>
            </a:r>
          </a:p>
          <a:p>
            <a:pPr marL="0" indent="0">
              <a:buNone/>
            </a:pPr>
            <a:r>
              <a:rPr lang="en-US" dirty="0"/>
              <a:t>• Total number of successful and failure mission outcomes;</a:t>
            </a:r>
          </a:p>
          <a:p>
            <a:pPr marL="0" indent="0">
              <a:buNone/>
            </a:pPr>
            <a:r>
              <a:rPr lang="en-US" dirty="0"/>
              <a:t>• Names of the booster versions which have carried the maximum payload mass;</a:t>
            </a:r>
          </a:p>
          <a:p>
            <a:pPr marL="0" indent="0">
              <a:buNone/>
            </a:pPr>
            <a:r>
              <a:rPr lang="en-US" sz="2400" b="1" dirty="0"/>
              <a:t>Source code :</a:t>
            </a:r>
          </a:p>
          <a:p>
            <a:pPr marL="0" indent="0">
              <a:buNone/>
            </a:pPr>
            <a:r>
              <a:rPr lang="en-US" sz="2000" dirty="0"/>
              <a:t> https://github.com/tarek-ali20/EDA-with-SQL/blob/main/eda-sql-coursera_sqllite.ipynb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5885" y="1429789"/>
            <a:ext cx="11554690" cy="47966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Markers, circles, lines and marker clusters were used with Folium Maps</a:t>
            </a:r>
          </a:p>
          <a:p>
            <a:pPr marL="457200" lvl="1" indent="0">
              <a:buNone/>
            </a:pPr>
            <a:r>
              <a:rPr lang="en-US" dirty="0"/>
              <a:t>• Markers indicate points like launch sites.</a:t>
            </a:r>
          </a:p>
          <a:p>
            <a:pPr marL="457200" lvl="1" indent="0">
              <a:buNone/>
            </a:pPr>
            <a:r>
              <a:rPr lang="en-US" dirty="0"/>
              <a:t>• Circles indicate highlighted areas around specific coordinates, like NASA Johnson Space Center.</a:t>
            </a:r>
          </a:p>
          <a:p>
            <a:pPr marL="457200" lvl="1" indent="0">
              <a:buNone/>
            </a:pPr>
            <a:r>
              <a:rPr lang="en-US" dirty="0"/>
              <a:t>• Marker clusters indicates groups of events in each coordinate, like launches in a launch site. </a:t>
            </a:r>
          </a:p>
          <a:p>
            <a:pPr marL="457200" lvl="1" indent="0">
              <a:buNone/>
            </a:pPr>
            <a:r>
              <a:rPr lang="en-US" dirty="0"/>
              <a:t>• Lines are used to indicate distances between two coordinates.</a:t>
            </a:r>
          </a:p>
          <a:p>
            <a:r>
              <a:rPr lang="en-US" dirty="0"/>
              <a:t>Code source : </a:t>
            </a:r>
            <a:r>
              <a:rPr lang="en-US" dirty="0">
                <a:hlinkClick r:id="rId3"/>
              </a:rPr>
              <a:t>https://github.com/tarek-ali20/Launch-Sites-Locations-Analysis-with-Folium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following graphs and plots were used to visualize data</a:t>
            </a:r>
          </a:p>
          <a:p>
            <a:pPr marL="457200" lvl="1" indent="0">
              <a:buNone/>
            </a:pPr>
            <a:r>
              <a:rPr lang="en-US" dirty="0"/>
              <a:t> • Percentage of launches by site</a:t>
            </a:r>
          </a:p>
          <a:p>
            <a:pPr marL="457200" lvl="1" indent="0">
              <a:buNone/>
            </a:pPr>
            <a:r>
              <a:rPr lang="en-US" dirty="0"/>
              <a:t> • Payload range</a:t>
            </a:r>
          </a:p>
          <a:p>
            <a:r>
              <a:rPr lang="en-US" dirty="0"/>
              <a:t> This combination allowed to quickly analyze the relation between payloads and launch sites, helping to identify where is best place to launch according to payloads.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Four classification models were compared: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support vector machine</a:t>
            </a:r>
          </a:p>
          <a:p>
            <a:pPr lvl="1"/>
            <a:r>
              <a:rPr lang="en-US" dirty="0"/>
              <a:t>decision tree </a:t>
            </a:r>
          </a:p>
          <a:p>
            <a:pPr lvl="1"/>
            <a:r>
              <a:rPr lang="en-US" dirty="0"/>
              <a:t>k nearest neighbors</a:t>
            </a:r>
          </a:p>
          <a:p>
            <a:pPr lvl="1"/>
            <a:endParaRPr lang="en-US" dirty="0"/>
          </a:p>
          <a:p>
            <a:r>
              <a:rPr lang="en-US" dirty="0"/>
              <a:t>Code Source : </a:t>
            </a:r>
            <a:r>
              <a:rPr lang="en-US" dirty="0">
                <a:hlinkClick r:id="rId3"/>
              </a:rPr>
              <a:t>https://labs.cognitiveclass.ai/v2/tools/jupyterlab?ulid=ulid-2563c3f548aca5a9774a3c5b1b4ed8e4809b5c0b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344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121619"/>
                </a:solidFill>
              </a:rPr>
              <a:t>Exploratory data analysis results:</a:t>
            </a:r>
          </a:p>
          <a:p>
            <a:pPr lvl="1"/>
            <a:r>
              <a:rPr lang="en-US" sz="1600" b="1" dirty="0">
                <a:solidFill>
                  <a:srgbClr val="121619"/>
                </a:solidFill>
              </a:rPr>
              <a:t>  </a:t>
            </a:r>
            <a:r>
              <a:rPr lang="en-US" sz="2000" b="1" dirty="0">
                <a:solidFill>
                  <a:srgbClr val="121619"/>
                </a:solidFill>
              </a:rPr>
              <a:t>Space X uses 4 different launch sites;.</a:t>
            </a:r>
          </a:p>
          <a:p>
            <a:pPr lvl="1"/>
            <a:r>
              <a:rPr lang="en-US" sz="2000" b="1" dirty="0">
                <a:solidFill>
                  <a:srgbClr val="121619"/>
                </a:solidFill>
              </a:rPr>
              <a:t>  The first launches were done to Space X itself and NASA.</a:t>
            </a:r>
          </a:p>
          <a:p>
            <a:pPr lvl="1"/>
            <a:r>
              <a:rPr lang="en-US" sz="2000" b="1" dirty="0">
                <a:solidFill>
                  <a:srgbClr val="121619"/>
                </a:solidFill>
              </a:rPr>
              <a:t> The average payload of F9 v1.1 booster is 2,928 kg.</a:t>
            </a:r>
          </a:p>
          <a:p>
            <a:pPr lvl="1"/>
            <a:r>
              <a:rPr lang="en-US" sz="2000" b="1" dirty="0">
                <a:solidFill>
                  <a:srgbClr val="121619"/>
                </a:solidFill>
              </a:rPr>
              <a:t> The first success landing outcome happened in 2015 fiver year after the first launch.</a:t>
            </a:r>
          </a:p>
          <a:p>
            <a:pPr lvl="1"/>
            <a:r>
              <a:rPr lang="en-US" sz="2000" b="1" dirty="0">
                <a:solidFill>
                  <a:srgbClr val="121619"/>
                </a:solidFill>
              </a:rPr>
              <a:t> Many Falcon 9 booster versions were successful at landing in drone ships having payload above the average.</a:t>
            </a:r>
          </a:p>
          <a:p>
            <a:pPr lvl="1"/>
            <a:r>
              <a:rPr lang="en-US" sz="2000" b="1" dirty="0">
                <a:solidFill>
                  <a:srgbClr val="121619"/>
                </a:solidFill>
              </a:rPr>
              <a:t>Almost 100% of mission outcomes were successful.</a:t>
            </a:r>
          </a:p>
          <a:p>
            <a:pPr lvl="1"/>
            <a:r>
              <a:rPr lang="en-US" sz="2000" b="1" dirty="0">
                <a:solidFill>
                  <a:srgbClr val="121619"/>
                </a:solidFill>
              </a:rPr>
              <a:t> Two booster versions failed at landing in drone ships in 2015: F9 v1.1 B1012 and F9 v1.1 B1015.</a:t>
            </a:r>
          </a:p>
          <a:p>
            <a:pPr lvl="1"/>
            <a:r>
              <a:rPr lang="en-US" sz="2000" b="1" dirty="0">
                <a:solidFill>
                  <a:srgbClr val="121619"/>
                </a:solidFill>
              </a:rPr>
              <a:t> The number of landing outcomes became as better as years passed.</a:t>
            </a:r>
            <a:endParaRPr lang="en-US" sz="3200" b="1" dirty="0">
              <a:solidFill>
                <a:srgbClr val="121619"/>
              </a:solidFill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D3E6A-8865-D764-59E7-01E7D0E2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29543"/>
            <a:ext cx="10944225" cy="39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F7EFC-C62C-78EB-07E4-35ADD8524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209799"/>
            <a:ext cx="10791825" cy="36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75AC8-E9A3-A780-3073-42C64DE78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9" y="2124074"/>
            <a:ext cx="10515600" cy="41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031FC-EC86-57BF-3707-3F42683B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1213659"/>
            <a:ext cx="10810875" cy="481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D6AEA-F27F-34D9-3682-EDDE191D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96044"/>
            <a:ext cx="10801350" cy="4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E73EB-047C-118A-D14B-F4F6CA17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1919287"/>
            <a:ext cx="10620375" cy="41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/>
              <a:t>They are obtained by selecting unique occurrences of “</a:t>
            </a:r>
            <a:r>
              <a:rPr lang="en-US" sz="1800" b="1" dirty="0" err="1"/>
              <a:t>launch_site</a:t>
            </a:r>
            <a:r>
              <a:rPr lang="en-US" sz="1800" b="1" dirty="0"/>
              <a:t>” values from the dataset.</a:t>
            </a:r>
            <a:endParaRPr lang="en-US" sz="24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C3C55-12DF-2F12-80E5-A865B0EB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5" y="2388697"/>
            <a:ext cx="19145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BA96D-D6C4-D88B-12A3-63DCF513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86" y="2491581"/>
            <a:ext cx="106775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Total payload calculated above, by summing all payloads whose codes contain ‘CRS’, which corresponds to NASA.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A9E4F-C975-CD8A-46CC-352DA9DC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24" y="2657474"/>
            <a:ext cx="19907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/>
              <a:t>Filtering data by the booster version above and calculating the average payload mass we obtained the value of 2,928 kg. 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00D2A-FED1-6236-52B6-DA67E71B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02" y="2823210"/>
            <a:ext cx="19812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/>
              <a:t>By filtering data by successful landing outcome on ground pad and getting the minimum value for date it’s possible to identify the first occurrence, that happened on 12/22/2015.</a:t>
            </a:r>
            <a:endParaRPr lang="en-US" sz="36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66D64-8616-F4BD-C728-3B16BE3B6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3" y="2646132"/>
            <a:ext cx="17049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/>
              <a:t>Selecting distinct booster versions according to the filters above, these 4 are the result.</a:t>
            </a:r>
            <a:endParaRPr lang="en-US" sz="36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5A725-883B-2708-4592-502E4AEA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02" y="2656523"/>
            <a:ext cx="20288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45020"/>
            <a:ext cx="10515600" cy="47743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E6E2E-34C1-F572-DD46-865030371285}"/>
              </a:ext>
            </a:extLst>
          </p:cNvPr>
          <p:cNvSpPr txBox="1"/>
          <p:nvPr/>
        </p:nvSpPr>
        <p:spPr>
          <a:xfrm>
            <a:off x="770011" y="1443841"/>
            <a:ext cx="10515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/>
              <a:t>The following methodologies were used to analyze data:</a:t>
            </a: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/>
              <a:t>Data Collection using web scraping and SpaceX API.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/>
              <a:t>Exploratory Data Analysis (EDA), including data wrangling, data visualization and interactive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/>
              <a:t>visual analytics.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/>
              <a:t>Machine Learning Prediction.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/>
              <a:t>Summary of all results: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/>
              <a:t>It was possible to collected valuable data from public sources.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/>
              <a:t>EDA allowed to identify which features are the best to predict success of launchings.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/>
              <a:t>Machine Learning Prediction showed the best model to predict which characteristics are important to drive this opportunity by the best way, using all collected data.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Grouping mission outcomes and counting records for each group led us to the summary above. 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21444-7DBC-70E7-13F3-6796051E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1" y="2289464"/>
            <a:ext cx="51625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/>
              <a:t>These are the boosters which have carried the maximum payload mass registered in the dataset.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540E7-9AE7-B8ED-7FB9-7FB1AA33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89811"/>
            <a:ext cx="1885950" cy="2533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CC47C-412B-479B-F504-B238078D4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986" y="2289811"/>
            <a:ext cx="16478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/>
              <a:t>The list above has the only two occurrences. </a:t>
            </a:r>
            <a:endParaRPr lang="en-US" sz="44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4BEE0-DC9A-E5C0-6523-4DAFBEF8A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2909887"/>
            <a:ext cx="32194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/>
              <a:t>This view of data alerts us that “No attempt” must be taken in account.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0F3F2-F300-453E-AC9E-920A6116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01" y="2508452"/>
            <a:ext cx="52101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BF156E-46D1-E6CB-6861-FA9BEBC6BC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396538"/>
            <a:ext cx="9745589" cy="4172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All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7CC47-CE66-0494-8FC9-7A451D18FC46}"/>
              </a:ext>
            </a:extLst>
          </p:cNvPr>
          <p:cNvSpPr txBox="1"/>
          <p:nvPr/>
        </p:nvSpPr>
        <p:spPr>
          <a:xfrm>
            <a:off x="638090" y="5569527"/>
            <a:ext cx="9877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Launch sites are near sea, probably by safety, but not too far from roads and railroads.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Outcomes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E1819-9A66-674E-FC7B-4FE2B6DC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6291"/>
            <a:ext cx="10515600" cy="3332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72DA4-B167-6D90-47E4-8BEAAB908967}"/>
              </a:ext>
            </a:extLst>
          </p:cNvPr>
          <p:cNvSpPr txBox="1"/>
          <p:nvPr/>
        </p:nvSpPr>
        <p:spPr>
          <a:xfrm>
            <a:off x="770011" y="5053099"/>
            <a:ext cx="10515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Green markers indicate successful and red ones indicate failure.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4B07A3-3E50-8A0A-8395-F2BB17304AE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690689"/>
            <a:ext cx="8597827" cy="36627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Logistics and Safety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B79B9-2232-4480-D904-E7634E2C05D6}"/>
              </a:ext>
            </a:extLst>
          </p:cNvPr>
          <p:cNvSpPr txBox="1"/>
          <p:nvPr/>
        </p:nvSpPr>
        <p:spPr>
          <a:xfrm>
            <a:off x="951807" y="5353397"/>
            <a:ext cx="84160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Launch site KSC LC-39A has good logistics aspects, being near railroad and road and relatively far from inhabited areas.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9666D8-6353-0838-D400-BA6C7D3518D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403131"/>
            <a:ext cx="9745589" cy="502408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58212"/>
            <a:ext cx="10399485" cy="362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is to evaluate the viability of the new company Space Y to compete with Space X.</a:t>
            </a:r>
          </a:p>
          <a:p>
            <a:pPr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way to estimate the total cost for launches, by predicting successful landings of the first stage of rockets.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is the best place to make launches.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Success Ratio for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C5C2D-AA47-09D7-93E2-BA043D30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3165"/>
            <a:ext cx="10515600" cy="3335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AD7CA-0AAC-324C-D91E-C5B57112DA88}"/>
              </a:ext>
            </a:extLst>
          </p:cNvPr>
          <p:cNvSpPr txBox="1"/>
          <p:nvPr/>
        </p:nvSpPr>
        <p:spPr>
          <a:xfrm>
            <a:off x="770011" y="4791560"/>
            <a:ext cx="1051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• 76.9% of launches are successful in this site.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Payload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D48CE-BE6B-4038-9268-5F933734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29542"/>
            <a:ext cx="10515600" cy="3642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7E400-65BC-6AB4-3241-B9B3A5356077}"/>
              </a:ext>
            </a:extLst>
          </p:cNvPr>
          <p:cNvSpPr txBox="1"/>
          <p:nvPr/>
        </p:nvSpPr>
        <p:spPr>
          <a:xfrm>
            <a:off x="770011" y="5172075"/>
            <a:ext cx="1051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• Payloads under 6,000kg and FT boosters are the most successful combination.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9379-E8E9-F69C-5D8C-38A582AF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30036"/>
            <a:ext cx="10515600" cy="3861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B6C66-6EE8-9C9E-03A1-5301C7058B17}"/>
              </a:ext>
            </a:extLst>
          </p:cNvPr>
          <p:cNvSpPr txBox="1"/>
          <p:nvPr/>
        </p:nvSpPr>
        <p:spPr>
          <a:xfrm>
            <a:off x="770011" y="5191125"/>
            <a:ext cx="10651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• There’s not enough data to estimate risk of launches over 7,000kg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A4417-9BFF-AE7F-A896-8C9FBD5A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" y="1511357"/>
            <a:ext cx="3705225" cy="257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540585-583A-1566-7E9B-FF71A098BAF3}"/>
              </a:ext>
            </a:extLst>
          </p:cNvPr>
          <p:cNvSpPr txBox="1"/>
          <p:nvPr/>
        </p:nvSpPr>
        <p:spPr>
          <a:xfrm>
            <a:off x="538162" y="4146314"/>
            <a:ext cx="10919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Confusion matrix of Decision Tree Classifier proves its accuracy by showing the big numbers of true positive and true negative compared to the false ones.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362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Different data sources were analyzed, refining conclusions along the process.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The best launch site is KSC LC-39A.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Launches above 7,000kg are less risky.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 Although most of mission outcomes are successful, successful landing outcomes seem to improve over time, according the evolution of processes and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 Decision Tree Classifier can be used to predict successful landings and increase profits</a:t>
            </a:r>
            <a:endParaRPr lang="en-US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204952" y="1580808"/>
            <a:ext cx="11855669" cy="444476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X API (https://api.spacexdata.com/v4/rockets/)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</a:t>
            </a: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</a:t>
            </a: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https://en.wikipedia.org/wiki/List_of_Falcon/_9/_and_Falcon_Heavy_launches</a:t>
            </a:r>
            <a:endParaRPr lang="en-US" sz="5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data was enriched by creating a landing outcome label based on outcome data after summarizing and analyzing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 “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 classification models”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 sets were collected from: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Space X API (https://api.spacexdata.com/v4/rockets/)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Wikipedia (https://en.wikipedia.org/wiki/List_of_Falcon/_9/_and_Falcon_Heavy_launches). </a:t>
            </a:r>
          </a:p>
          <a:p>
            <a:pPr marL="0" indent="0">
              <a:buNone/>
            </a:pPr>
            <a:r>
              <a:rPr lang="en-US" dirty="0"/>
              <a:t>using web scraping technics.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1371" y="1800225"/>
            <a:ext cx="4640263" cy="420687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5706186" cy="422592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offers a public API from where data can be obtained and then used;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was used according to the flowchart beside and then data is persisted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 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https://github.com/tarek-ali20/SpaceX-Falcon-9-first-stage-Landing-Prediction/blob/main/jupyter-labs-spacex-data-collection-api.ipynb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57BA0C-4031-B923-FF25-521425703191}"/>
              </a:ext>
            </a:extLst>
          </p:cNvPr>
          <p:cNvSpPr/>
          <p:nvPr/>
        </p:nvSpPr>
        <p:spPr>
          <a:xfrm>
            <a:off x="7772399" y="2017986"/>
            <a:ext cx="2297385" cy="961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 API and </a:t>
            </a:r>
          </a:p>
          <a:p>
            <a:pPr algn="ctr"/>
            <a:r>
              <a:rPr lang="en-US"/>
              <a:t>parse the SpaceX </a:t>
            </a:r>
          </a:p>
          <a:p>
            <a:pPr algn="ctr"/>
            <a:r>
              <a:rPr lang="en-US"/>
              <a:t>launch data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829A45E-F9D8-AA87-1276-0E70A29C7C91}"/>
              </a:ext>
            </a:extLst>
          </p:cNvPr>
          <p:cNvSpPr/>
          <p:nvPr/>
        </p:nvSpPr>
        <p:spPr>
          <a:xfrm>
            <a:off x="8714772" y="2979683"/>
            <a:ext cx="413462" cy="449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46516-7A72-DE9A-89AA-4437AACA6D0B}"/>
              </a:ext>
            </a:extLst>
          </p:cNvPr>
          <p:cNvSpPr/>
          <p:nvPr/>
        </p:nvSpPr>
        <p:spPr>
          <a:xfrm>
            <a:off x="7772399" y="3429000"/>
            <a:ext cx="2297385" cy="961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data to only </a:t>
            </a:r>
          </a:p>
          <a:p>
            <a:pPr algn="ctr"/>
            <a:r>
              <a:rPr lang="en-US" dirty="0"/>
              <a:t>include Falcon 9 </a:t>
            </a:r>
          </a:p>
          <a:p>
            <a:pPr algn="ctr"/>
            <a:r>
              <a:rPr lang="en-US" dirty="0"/>
              <a:t>launcher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C72D81-54A0-B242-4302-86C0A2C46483}"/>
              </a:ext>
            </a:extLst>
          </p:cNvPr>
          <p:cNvSpPr/>
          <p:nvPr/>
        </p:nvSpPr>
        <p:spPr>
          <a:xfrm>
            <a:off x="7772399" y="4887310"/>
            <a:ext cx="2349063" cy="961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Deal with Missing</a:t>
            </a:r>
          </a:p>
          <a:p>
            <a:pPr algn="ctr"/>
            <a:r>
              <a:rPr lang="en-US"/>
              <a:t>Values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FA67985-7E2E-0A25-A525-FC25AA517283}"/>
              </a:ext>
            </a:extLst>
          </p:cNvPr>
          <p:cNvSpPr/>
          <p:nvPr/>
        </p:nvSpPr>
        <p:spPr>
          <a:xfrm>
            <a:off x="8714772" y="4409170"/>
            <a:ext cx="413462" cy="478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SpaceX launches can also be obtained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are downloaded from Wikipedia according to the flowchart and then persisted</a:t>
            </a:r>
            <a:r>
              <a:rPr lang="en-US" sz="1600" dirty="0"/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4DA36D-F39B-6722-A42B-9CC55BFE54B7}"/>
              </a:ext>
            </a:extLst>
          </p:cNvPr>
          <p:cNvSpPr/>
          <p:nvPr/>
        </p:nvSpPr>
        <p:spPr>
          <a:xfrm>
            <a:off x="7182196" y="1985270"/>
            <a:ext cx="302583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the Falcon9 </a:t>
            </a:r>
          </a:p>
          <a:p>
            <a:pPr algn="ctr"/>
            <a:r>
              <a:rPr lang="en-US" dirty="0"/>
              <a:t>Launch Wiki page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2FEEBDA-F72F-9571-578B-36BED74CFAE8}"/>
              </a:ext>
            </a:extLst>
          </p:cNvPr>
          <p:cNvSpPr/>
          <p:nvPr/>
        </p:nvSpPr>
        <p:spPr>
          <a:xfrm>
            <a:off x="8545484" y="2899670"/>
            <a:ext cx="382385" cy="529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EFE777-EEEA-80FA-7DF5-CA625D47C9F0}"/>
              </a:ext>
            </a:extLst>
          </p:cNvPr>
          <p:cNvSpPr/>
          <p:nvPr/>
        </p:nvSpPr>
        <p:spPr>
          <a:xfrm>
            <a:off x="7182196" y="3451859"/>
            <a:ext cx="3025833" cy="891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Extract all column/variable </a:t>
            </a:r>
          </a:p>
          <a:p>
            <a:pPr algn="ctr"/>
            <a:r>
              <a:rPr lang="en-US" sz="1600" dirty="0"/>
              <a:t>names from the HTML </a:t>
            </a:r>
          </a:p>
          <a:p>
            <a:pPr algn="ctr"/>
            <a:r>
              <a:rPr lang="en-US" dirty="0"/>
              <a:t>table header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3A9718B-BCD4-BACE-88B5-B4E247F4F55D}"/>
              </a:ext>
            </a:extLst>
          </p:cNvPr>
          <p:cNvSpPr/>
          <p:nvPr/>
        </p:nvSpPr>
        <p:spPr>
          <a:xfrm>
            <a:off x="8545484" y="4366259"/>
            <a:ext cx="382385" cy="529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E977A9-DAC2-A845-300A-348DB4A1F4AA}"/>
              </a:ext>
            </a:extLst>
          </p:cNvPr>
          <p:cNvSpPr/>
          <p:nvPr/>
        </p:nvSpPr>
        <p:spPr>
          <a:xfrm>
            <a:off x="7182195" y="4895589"/>
            <a:ext cx="302583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data frame by </a:t>
            </a:r>
          </a:p>
          <a:p>
            <a:pPr algn="ctr"/>
            <a:r>
              <a:rPr lang="en-US"/>
              <a:t>parsing the launch HTML </a:t>
            </a:r>
          </a:p>
          <a:p>
            <a:pPr algn="ctr"/>
            <a:r>
              <a:rPr lang="en-US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1727</Words>
  <Application>Microsoft Office PowerPoint</Application>
  <PresentationFormat>Widescreen</PresentationFormat>
  <Paragraphs>271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Tarek Ali</cp:lastModifiedBy>
  <cp:revision>211</cp:revision>
  <dcterms:created xsi:type="dcterms:W3CDTF">2021-04-29T18:58:34Z</dcterms:created>
  <dcterms:modified xsi:type="dcterms:W3CDTF">2022-10-16T21:56:55Z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